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9" r:id="rId5"/>
    <p:sldId id="306" r:id="rId6"/>
    <p:sldId id="295" r:id="rId7"/>
    <p:sldId id="311" r:id="rId8"/>
    <p:sldId id="313" r:id="rId9"/>
    <p:sldId id="296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1527048"/>
          </a:xfrm>
        </p:spPr>
        <p:txBody>
          <a:bodyPr>
            <a:normAutofit/>
          </a:bodyPr>
          <a:lstStyle/>
          <a:p>
            <a:r>
              <a:rPr lang="en-US" sz="3200" dirty="0"/>
              <a:t>Distributed Account Verification System (DAVS)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>
                <a:solidFill>
                  <a:srgbClr val="4D748C"/>
                </a:solidFill>
              </a:rPr>
              <a:t>Ravi Sreedharan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53FEE-4E44-1982-2D40-A2E0BD876D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en-US" sz="1000" smtClean="0"/>
              <a:pPr algn="r"/>
              <a:t>1</a:t>
            </a:fld>
            <a:endParaRPr lang="en-US" sz="1000" dirty="0"/>
          </a:p>
        </p:txBody>
      </p:sp>
      <p:pic>
        <p:nvPicPr>
          <p:cNvPr id="1026" name="Picture 2" descr="Checkbook and iPad showing savings and checking account information">
            <a:extLst>
              <a:ext uri="{FF2B5EF4-FFF2-40B4-BE49-F238E27FC236}">
                <a16:creationId xmlns:a16="http://schemas.microsoft.com/office/drawing/2014/main" id="{52B8080D-8B7C-8700-2EE6-059904611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901952"/>
            <a:ext cx="5149234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ZA" dirty="0"/>
              <a:t>Project Synopsis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632960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500"/>
              </a:lnSpc>
            </a:pPr>
            <a:r>
              <a:rPr lang="en-US" sz="1800" dirty="0"/>
              <a:t>The DAVS provides a </a:t>
            </a:r>
            <a:r>
              <a:rPr lang="en-US" sz="1800" i="1" dirty="0"/>
              <a:t>global, real-time</a:t>
            </a:r>
            <a:r>
              <a:rPr lang="en-US" sz="1800" dirty="0"/>
              <a:t> </a:t>
            </a:r>
            <a:r>
              <a:rPr lang="en-US" sz="1800" b="1" dirty="0"/>
              <a:t>Bank Account Verification</a:t>
            </a:r>
            <a:r>
              <a:rPr lang="en-US" sz="1800" dirty="0"/>
              <a:t> service, leveraging Blockchain technology to remediate issues that exist in offering such as service via a centralized server.</a:t>
            </a:r>
          </a:p>
          <a:p>
            <a:pPr>
              <a:lnSpc>
                <a:spcPts val="25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BBE7421F-B3CE-6165-2202-08427446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20FA8B-F4A4-3C18-3A99-3D97A6BC5C79}"/>
              </a:ext>
            </a:extLst>
          </p:cNvPr>
          <p:cNvSpPr txBox="1"/>
          <p:nvPr/>
        </p:nvSpPr>
        <p:spPr>
          <a:xfrm>
            <a:off x="948905" y="1431984"/>
            <a:ext cx="9756475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Quire Sans Pro Light (Body)"/>
              </a:rPr>
              <a:t>The demand for a </a:t>
            </a:r>
            <a:r>
              <a:rPr lang="en-US" sz="1500" b="1" dirty="0">
                <a:effectLst/>
                <a:latin typeface="Quire Sans Pro Light (Body)"/>
              </a:rPr>
              <a:t>Bank Account Verification service</a:t>
            </a:r>
            <a:r>
              <a:rPr lang="en-US" sz="1500" b="0" dirty="0">
                <a:effectLst/>
                <a:latin typeface="Quire Sans Pro Light (Body)"/>
              </a:rPr>
              <a:t> is fairly common in the Banking/Payments world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Quire Sans Pro Light (Body)"/>
              </a:rPr>
              <a:t>Essentially,</a:t>
            </a:r>
            <a:r>
              <a:rPr lang="en-US" sz="1500" b="0" dirty="0">
                <a:effectLst/>
                <a:latin typeface="Quire Sans Pro Light (Body)"/>
              </a:rPr>
              <a:t> it's a request from a Payor to check whether the Payee bank account is valid; the Payee bank would confirm whether the bank account is: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Quire Sans Pro Light (Body)"/>
              </a:rPr>
              <a:t>(a) Open/Closed or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Quire Sans Pro Light (Body)"/>
              </a:rPr>
              <a:t>(</a:t>
            </a:r>
            <a:r>
              <a:rPr lang="en-US" sz="1500" b="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Quire Sans Pro Light (Body)"/>
              </a:rPr>
              <a:t>b) has Incorrect Account Number or </a:t>
            </a:r>
          </a:p>
          <a:p>
            <a:pPr marL="628650" lvl="1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Quire Sans Pro Light (Body)"/>
              </a:rPr>
              <a:t>(c) has Incorrect Account/Bene Name, etc.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Quire Sans Pro Light (Body)"/>
              </a:rPr>
              <a:t>Current experience for clients globally is very fragmented. In some countries, this is a regulatory requirement for banks to provide this service, however in most other countries no such service exists though the benefits are significant (fraud prevention, improve STP/less chances of delayed payments, </a:t>
            </a:r>
            <a:r>
              <a:rPr lang="en-US" sz="1500" b="0" dirty="0" err="1">
                <a:effectLst/>
                <a:latin typeface="Quire Sans Pro Light (Body)"/>
              </a:rPr>
              <a:t>etc</a:t>
            </a:r>
            <a:r>
              <a:rPr lang="en-US" sz="1500" b="0" dirty="0">
                <a:effectLst/>
                <a:latin typeface="Quire Sans Pro Light (Body)"/>
              </a:rPr>
              <a:t>) and the demand for such a service exists.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Quire Sans Pro Light (Body)"/>
              </a:rPr>
              <a:t>Deploying this solution on a blockchain takes away the current geographical and technology complexities that limit the availability of a standardized, global service.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Quire Sans Pro Light (Body)"/>
              </a:rPr>
              <a:t>The idea is to connect all stakeholders engaged in the Money movement/Payments world (i.e., banks, non-bank </a:t>
            </a:r>
            <a:r>
              <a:rPr lang="en-US" sz="1500" b="0" dirty="0" err="1">
                <a:effectLst/>
                <a:latin typeface="Quire Sans Pro Light (Body)"/>
              </a:rPr>
              <a:t>fintechs</a:t>
            </a:r>
            <a:r>
              <a:rPr lang="en-US" sz="1500" b="0" dirty="0">
                <a:effectLst/>
                <a:latin typeface="Quire Sans Pro Light (Body)"/>
              </a:rPr>
              <a:t>, Credit Unions, Money Transfer services, Digital Banks, Corporates, </a:t>
            </a:r>
            <a:r>
              <a:rPr lang="en-US" sz="1500" b="0" dirty="0" err="1">
                <a:effectLst/>
                <a:latin typeface="Quire Sans Pro Light (Body)"/>
              </a:rPr>
              <a:t>etc</a:t>
            </a:r>
            <a:r>
              <a:rPr lang="en-US" sz="1500" b="0" dirty="0">
                <a:effectLst/>
                <a:latin typeface="Quire Sans Pro Light (Body)"/>
              </a:rPr>
              <a:t>) in a global, decentralized, private and permissioned blockchain.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  <a:latin typeface="Quire Sans Pro Light (Body)"/>
              </a:rPr>
              <a:t>Participants can query the blockchain (the data in each block will have a dictionary that stores details such as the Bank Name, Branch Name, Account Number, Account Name and Account Status) and receive a response.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A4793B0-0B0B-FB88-50FF-6E43C2F5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DAVS Project Detail</a:t>
            </a:r>
            <a:endParaRPr lang="en-US" dirty="0">
              <a:solidFill>
                <a:srgbClr val="4D7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 #1: </a:t>
            </a:r>
            <a:r>
              <a:rPr lang="en-US" dirty="0">
                <a:solidFill>
                  <a:srgbClr val="4D748C"/>
                </a:solidFill>
              </a:rPr>
              <a:t>Submit Account Details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F3548-42A7-D94D-62D5-26B6E7E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40" y="1481466"/>
            <a:ext cx="5995220" cy="505744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F4F6B31-0D9D-0519-A123-2583BC7BACC3}"/>
              </a:ext>
            </a:extLst>
          </p:cNvPr>
          <p:cNvSpPr txBox="1">
            <a:spLocks/>
          </p:cNvSpPr>
          <p:nvPr/>
        </p:nvSpPr>
        <p:spPr>
          <a:xfrm>
            <a:off x="7686137" y="2061713"/>
            <a:ext cx="3667664" cy="3700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en-US" sz="1800" dirty="0"/>
              <a:t>This the </a:t>
            </a:r>
            <a:r>
              <a:rPr lang="en-US" sz="1800" i="1" dirty="0"/>
              <a:t>user interface</a:t>
            </a:r>
            <a:r>
              <a:rPr lang="en-US" sz="1800" dirty="0"/>
              <a:t> for participants/providers (</a:t>
            </a:r>
            <a:r>
              <a:rPr lang="en-US" sz="1800" i="1" dirty="0"/>
              <a:t>essentially Banks</a:t>
            </a:r>
            <a:r>
              <a:rPr lang="en-US" sz="1800" dirty="0"/>
              <a:t>) to provide Account Information to DAVS, which then will add it to the blockchain for further query by other participants.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800" dirty="0"/>
              <a:t>In the real-world, this functionality may be made available via API calls and/or File Uploads, in addition to an online interface such as this one.</a:t>
            </a:r>
          </a:p>
          <a:p>
            <a:pPr>
              <a:lnSpc>
                <a:spcPts val="25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098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 #2: </a:t>
            </a:r>
            <a:r>
              <a:rPr lang="en-US" dirty="0">
                <a:solidFill>
                  <a:srgbClr val="4D748C"/>
                </a:solidFill>
              </a:rPr>
              <a:t>Query Account Details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4F6B31-0D9D-0519-A123-2583BC7BACC3}"/>
              </a:ext>
            </a:extLst>
          </p:cNvPr>
          <p:cNvSpPr txBox="1">
            <a:spLocks/>
          </p:cNvSpPr>
          <p:nvPr/>
        </p:nvSpPr>
        <p:spPr>
          <a:xfrm>
            <a:off x="7686137" y="2061713"/>
            <a:ext cx="3667664" cy="3001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en-US" sz="1800" dirty="0"/>
              <a:t>This the </a:t>
            </a:r>
            <a:r>
              <a:rPr lang="en-US" sz="1800" i="1" dirty="0"/>
              <a:t>user interface</a:t>
            </a:r>
            <a:r>
              <a:rPr lang="en-US" sz="1800" dirty="0"/>
              <a:t> for ALL participants to query/validate Bank Account Information on DAVS.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800" dirty="0"/>
              <a:t>Upon pressing the Validate Account, the DAVS will loop through the Blockchain and return the Account Status in case of a match (‘None’ in case of no match).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DBFED-C529-3B04-B221-693BAC6F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40" y="1481467"/>
            <a:ext cx="5943366" cy="49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1500288"/>
            <a:ext cx="9598325" cy="56526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Future Build 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368386"/>
            <a:ext cx="4114800" cy="274320"/>
          </a:xfrm>
        </p:spPr>
        <p:txBody>
          <a:bodyPr/>
          <a:lstStyle/>
          <a:p>
            <a:r>
              <a:rPr lang="en-US" dirty="0"/>
              <a:t>Add value-added add-on services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2" y="2663941"/>
            <a:ext cx="4734991" cy="8556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service can be developed further to respond with </a:t>
            </a:r>
            <a:r>
              <a:rPr lang="en-US" i="1" dirty="0"/>
              <a:t>correct</a:t>
            </a:r>
            <a:r>
              <a:rPr lang="en-US" dirty="0"/>
              <a:t> values (e.g., in case of incorrect or incomplete account numbers or names in query requests)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748658"/>
            <a:ext cx="4114800" cy="274320"/>
          </a:xfrm>
        </p:spPr>
        <p:txBody>
          <a:bodyPr/>
          <a:lstStyle/>
          <a:p>
            <a:r>
              <a:rPr lang="en-US" dirty="0"/>
              <a:t>Expanded functionality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2" y="4044213"/>
            <a:ext cx="4438817" cy="731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activity status (e.g., whether there was any transaction activity in the account in past 30/60/90 days).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31">
            <a:extLst>
              <a:ext uri="{FF2B5EF4-FFF2-40B4-BE49-F238E27FC236}">
                <a16:creationId xmlns:a16="http://schemas.microsoft.com/office/drawing/2014/main" id="{AA1B1704-89A5-E98C-E4A0-771478C7AE92}"/>
              </a:ext>
            </a:extLst>
          </p:cNvPr>
          <p:cNvSpPr txBox="1">
            <a:spLocks/>
          </p:cNvSpPr>
          <p:nvPr/>
        </p:nvSpPr>
        <p:spPr>
          <a:xfrm>
            <a:off x="6454385" y="2390281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Input/Output options</a:t>
            </a:r>
          </a:p>
        </p:txBody>
      </p:sp>
      <p:sp>
        <p:nvSpPr>
          <p:cNvPr id="19" name="Content Placeholder 30">
            <a:extLst>
              <a:ext uri="{FF2B5EF4-FFF2-40B4-BE49-F238E27FC236}">
                <a16:creationId xmlns:a16="http://schemas.microsoft.com/office/drawing/2014/main" id="{B98AACBF-AE0B-A2E8-81E1-12F1D82DB1EB}"/>
              </a:ext>
            </a:extLst>
          </p:cNvPr>
          <p:cNvSpPr txBox="1">
            <a:spLocks/>
          </p:cNvSpPr>
          <p:nvPr/>
        </p:nvSpPr>
        <p:spPr>
          <a:xfrm>
            <a:off x="6420019" y="2685836"/>
            <a:ext cx="4501024" cy="652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Allow participants to interact with the DAVS via channels such as Open Banking/API and file-based channels.</a:t>
            </a:r>
          </a:p>
        </p:txBody>
      </p:sp>
      <p:sp>
        <p:nvSpPr>
          <p:cNvPr id="20" name="Content Placeholder 31">
            <a:extLst>
              <a:ext uri="{FF2B5EF4-FFF2-40B4-BE49-F238E27FC236}">
                <a16:creationId xmlns:a16="http://schemas.microsoft.com/office/drawing/2014/main" id="{C1794531-9F93-AE34-F139-A4660A1D5DC8}"/>
              </a:ext>
            </a:extLst>
          </p:cNvPr>
          <p:cNvSpPr txBox="1">
            <a:spLocks/>
          </p:cNvSpPr>
          <p:nvPr/>
        </p:nvSpPr>
        <p:spPr>
          <a:xfrm>
            <a:off x="6426539" y="3787476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Monetize the service</a:t>
            </a:r>
          </a:p>
        </p:txBody>
      </p:sp>
      <p:sp>
        <p:nvSpPr>
          <p:cNvPr id="21" name="Content Placeholder 30">
            <a:extLst>
              <a:ext uri="{FF2B5EF4-FFF2-40B4-BE49-F238E27FC236}">
                <a16:creationId xmlns:a16="http://schemas.microsoft.com/office/drawing/2014/main" id="{2E59E893-028E-27F3-13C4-E0B0997A23EC}"/>
              </a:ext>
            </a:extLst>
          </p:cNvPr>
          <p:cNvSpPr txBox="1">
            <a:spLocks/>
          </p:cNvSpPr>
          <p:nvPr/>
        </p:nvSpPr>
        <p:spPr>
          <a:xfrm>
            <a:off x="6392173" y="4083031"/>
            <a:ext cx="4501024" cy="873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Queries can be billed at a per-query and/or data level, and Information providers (i.e. the Account-holding Banks) can be compensated from that income.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i="1" dirty="0"/>
              <a:t>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{48252FD8-B063-4708-892B-42B11FBDBAD5}tf10081922_win32</Template>
  <TotalTime>77</TotalTime>
  <Words>555</Words>
  <Application>Microsoft Office PowerPoint</Application>
  <PresentationFormat>Widescreen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Quire Sans Pro Light</vt:lpstr>
      <vt:lpstr>Quire Sans Pro Light (Body)</vt:lpstr>
      <vt:lpstr>Tisa Offc Serif Pro</vt:lpstr>
      <vt:lpstr>Office Theme</vt:lpstr>
      <vt:lpstr>Distributed Account Verification System (DAVS)</vt:lpstr>
      <vt:lpstr>Project Synopsis</vt:lpstr>
      <vt:lpstr>DAVS Project Detail</vt:lpstr>
      <vt:lpstr>Screenshot #1: Submit Account Details </vt:lpstr>
      <vt:lpstr>Screenshot #2: Query Account Details </vt:lpstr>
      <vt:lpstr>Future Build Opportunities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rasree@gmail.com</dc:creator>
  <cp:lastModifiedBy>rasree@gmail.com</cp:lastModifiedBy>
  <cp:revision>6</cp:revision>
  <dcterms:created xsi:type="dcterms:W3CDTF">2023-03-08T23:13:39Z</dcterms:created>
  <dcterms:modified xsi:type="dcterms:W3CDTF">2023-03-09T00:31:29Z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